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1pPr>
    <a:lvl2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2pPr>
    <a:lvl3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3pPr>
    <a:lvl4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4pPr>
    <a:lvl5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5pPr>
    <a:lvl6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6pPr>
    <a:lvl7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7pPr>
    <a:lvl8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8pPr>
    <a:lvl9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b="0" baseline="0" cap="none" i="0" spc="0" strike="noStrike" sz="6400" u="none" kumimoji="0" normalizeH="0">
        <a:ln>
          <a:noFill/>
        </a:ln>
        <a:solidFill>
          <a:srgbClr val="858585"/>
        </a:solidFill>
        <a:effectLst/>
        <a:uFillTx/>
        <a:latin typeface="+mn-lt"/>
        <a:ea typeface="+mn-ea"/>
        <a:cs typeface="+mn-cs"/>
        <a:sym typeface="Marker Fel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9C4C8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254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4780AA"/>
              </a:solidFill>
              <a:prstDash val="solid"/>
              <a:miter lim="400000"/>
            </a:ln>
          </a:left>
          <a:right>
            <a:ln w="12700" cap="flat">
              <a:solidFill>
                <a:srgbClr val="4780AA"/>
              </a:solidFill>
              <a:prstDash val="solid"/>
              <a:miter lim="400000"/>
            </a:ln>
          </a:right>
          <a:top>
            <a:ln w="12700" cap="flat">
              <a:solidFill>
                <a:srgbClr val="4780AA"/>
              </a:solidFill>
              <a:prstDash val="solid"/>
              <a:miter lim="400000"/>
            </a:ln>
          </a:top>
          <a:bottom>
            <a:ln w="12700" cap="flat">
              <a:solidFill>
                <a:srgbClr val="4780AA"/>
              </a:solidFill>
              <a:prstDash val="solid"/>
              <a:miter lim="400000"/>
            </a:ln>
          </a:bottom>
          <a:insideH>
            <a:ln w="12700" cap="flat">
              <a:solidFill>
                <a:srgbClr val="4780AA"/>
              </a:solidFill>
              <a:prstDash val="solid"/>
              <a:miter lim="400000"/>
            </a:ln>
          </a:insideH>
          <a:insideV>
            <a:ln w="12700" cap="flat">
              <a:solidFill>
                <a:srgbClr val="4780AA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313507"/>
              <a:satOff val="34334"/>
              <a:lumOff val="-8266"/>
              <a:alpha val="62000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313507"/>
              <a:satOff val="34334"/>
              <a:lumOff val="-8266"/>
              <a:alpha val="10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254308"/>
              <a:satOff val="57261"/>
              <a:lumOff val="12765"/>
              <a:alpha val="62000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37185"/>
              <a:satOff val="27043"/>
              <a:lumOff val="-11337"/>
              <a:alpha val="8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4C4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BABABA">
              <a:alpha val="70000"/>
            </a:srgbClr>
          </a:solidFill>
        </a:fill>
      </a:tcStyle>
    </a:firstCol>
    <a:lastRow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739060"/>
              <a:satOff val="51948"/>
              <a:lumOff val="-8454"/>
              <a:alpha val="62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58585"/>
              </a:solidFill>
              <a:prstDash val="solid"/>
              <a:miter lim="400000"/>
            </a:ln>
          </a:top>
          <a:bottom>
            <a:ln w="12700" cap="flat">
              <a:solidFill>
                <a:srgbClr val="858585"/>
              </a:solidFill>
              <a:prstDash val="solid"/>
              <a:miter lim="400000"/>
            </a:ln>
          </a:bottom>
          <a:insideH>
            <a:ln w="12700" cap="flat">
              <a:solidFill>
                <a:srgbClr val="8585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D5CBC0">
              <a:alpha val="39000"/>
            </a:srgbClr>
          </a:solidFill>
        </a:fill>
      </a:tcStyle>
    </a:band2H>
    <a:firstCo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solidFill>
                <a:srgbClr val="868685"/>
              </a:solidFill>
              <a:prstDash val="solid"/>
              <a:miter lim="400000"/>
            </a:ln>
          </a:left>
          <a:right>
            <a:ln w="12700" cap="flat">
              <a:solidFill>
                <a:srgbClr val="868685"/>
              </a:solidFill>
              <a:prstDash val="solid"/>
              <a:miter lim="400000"/>
            </a:ln>
          </a:right>
          <a:top>
            <a:ln w="12700" cap="flat">
              <a:solidFill>
                <a:srgbClr val="858585"/>
              </a:solidFill>
              <a:prstDash val="solid"/>
              <a:miter lim="400000"/>
            </a:ln>
          </a:top>
          <a:bottom>
            <a:ln w="12700" cap="flat">
              <a:solidFill>
                <a:srgbClr val="858585"/>
              </a:solidFill>
              <a:prstDash val="solid"/>
              <a:miter lim="400000"/>
            </a:ln>
          </a:bottom>
          <a:insideH>
            <a:ln w="12700" cap="flat">
              <a:solidFill>
                <a:srgbClr val="8585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A3C00"/>
              </a:solidFill>
              <a:prstDash val="solid"/>
              <a:miter lim="400000"/>
            </a:ln>
          </a:top>
          <a:bottom>
            <a:ln w="12700" cap="flat">
              <a:solidFill>
                <a:srgbClr val="9A3C00"/>
              </a:solidFill>
              <a:prstDash val="solid"/>
              <a:miter lim="400000"/>
            </a:ln>
          </a:bottom>
          <a:insideH>
            <a:ln w="12700" cap="flat">
              <a:solidFill>
                <a:srgbClr val="9A3C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E5F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85948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160F02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85948">
              <a:alpha val="6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85948">
                  <a:alpha val="6200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7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858585"/>
        </a:fontRef>
        <a:srgbClr val="85858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FEFEE0">
              <a:alpha val="55000"/>
            </a:srgbClr>
          </a:solidFill>
        </a:fill>
      </a:tcStyle>
    </a:band2H>
    <a:firstCol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31750" cap="flat">
              <a:solidFill>
                <a:schemeClr val="accent5">
                  <a:hueOff val="61010"/>
                  <a:satOff val="20460"/>
                  <a:lumOff val="-2197"/>
                  <a:alpha val="62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Col>
    <a:la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lastRow>
    <a:firstRow>
      <a:tcTxStyle b="off" i="off">
        <a:fontRef idx="minor">
          <a:srgbClr val="45A7DE"/>
        </a:fontRef>
        <a:srgbClr val="45A7D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313507"/>
                  <a:satOff val="34334"/>
                  <a:lumOff val="-8266"/>
                  <a:alpha val="62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692400"/>
            <a:ext cx="19621500" cy="3924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485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b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lose-up of a monarch caterpillar on leaf"/>
          <p:cNvSpPr/>
          <p:nvPr>
            <p:ph type="pic" idx="21"/>
          </p:nvPr>
        </p:nvSpPr>
        <p:spPr>
          <a:xfrm rot="21600000">
            <a:off x="11168731" y="-2006599"/>
            <a:ext cx="14294116" cy="1429407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Portrait photo of a butterfly on a green leaf"/>
          <p:cNvSpPr/>
          <p:nvPr>
            <p:ph type="pic" sz="half" idx="22"/>
          </p:nvPr>
        </p:nvSpPr>
        <p:spPr>
          <a:xfrm rot="21600000">
            <a:off x="13285117" y="6292593"/>
            <a:ext cx="13249309" cy="7658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Portrait photo of three children out in nature inspecting the contents of a jar"/>
          <p:cNvSpPr/>
          <p:nvPr>
            <p:ph type="pic" idx="23"/>
          </p:nvPr>
        </p:nvSpPr>
        <p:spPr>
          <a:xfrm>
            <a:off x="558800" y="-2946400"/>
            <a:ext cx="15062200" cy="1983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“Type a quote here.”"/>
          <p:cNvSpPr txBox="1"/>
          <p:nvPr>
            <p:ph type="body" sz="quarter" idx="21"/>
          </p:nvPr>
        </p:nvSpPr>
        <p:spPr>
          <a:xfrm>
            <a:off x="2387600" y="6045200"/>
            <a:ext cx="19621500" cy="876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600">
                <a:solidFill>
                  <a:srgbClr val="45A7DE"/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12" name="–Johnny Appleseed"/>
          <p:cNvSpPr txBox="1"/>
          <p:nvPr>
            <p:ph type="body" sz="quarter" idx="22"/>
          </p:nvPr>
        </p:nvSpPr>
        <p:spPr>
          <a:xfrm>
            <a:off x="2387600" y="8953500"/>
            <a:ext cx="19621500" cy="787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ortrait photo of a butterfly on a green leaf"/>
          <p:cNvSpPr/>
          <p:nvPr>
            <p:ph type="pic" idx="21"/>
          </p:nvPr>
        </p:nvSpPr>
        <p:spPr>
          <a:xfrm>
            <a:off x="0" y="-190500"/>
            <a:ext cx="24384000" cy="140939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rtrait photo of a butterfly on a green leaf"/>
          <p:cNvSpPr/>
          <p:nvPr>
            <p:ph type="pic" idx="21"/>
          </p:nvPr>
        </p:nvSpPr>
        <p:spPr>
          <a:xfrm>
            <a:off x="4667250" y="-231128"/>
            <a:ext cx="17402076" cy="10058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8623300"/>
            <a:ext cx="19621500" cy="24003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150600"/>
            <a:ext cx="19621500" cy="179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000500"/>
            <a:ext cx="19621500" cy="5715000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ortrait photo of a butterfly on a green leaf"/>
          <p:cNvSpPr/>
          <p:nvPr>
            <p:ph type="pic" idx="21"/>
          </p:nvPr>
        </p:nvSpPr>
        <p:spPr>
          <a:xfrm>
            <a:off x="10530071" y="554566"/>
            <a:ext cx="20258478" cy="11709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711200" y="1981200"/>
            <a:ext cx="140462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half" idx="1"/>
          </p:nvPr>
        </p:nvSpPr>
        <p:spPr>
          <a:xfrm>
            <a:off x="711200" y="6731000"/>
            <a:ext cx="14046200" cy="5232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0" indent="0" algn="ctr">
              <a:spcBef>
                <a:spcPts val="0"/>
              </a:spcBef>
              <a:buSzTx/>
              <a:buNone/>
              <a:defRPr sz="5600"/>
            </a:lvl2pPr>
            <a:lvl3pPr marL="0" indent="0" algn="ctr">
              <a:spcBef>
                <a:spcPts val="0"/>
              </a:spcBef>
              <a:buSzTx/>
              <a:buNone/>
              <a:defRPr sz="5600"/>
            </a:lvl3pPr>
            <a:lvl4pPr marL="0" indent="0" algn="ctr">
              <a:spcBef>
                <a:spcPts val="0"/>
              </a:spcBef>
              <a:buSzTx/>
              <a:buNone/>
              <a:defRPr sz="5600"/>
            </a:lvl4pPr>
            <a:lvl5pPr marL="0" indent="0" algn="ctr">
              <a:spcBef>
                <a:spcPts val="0"/>
              </a:spcBef>
              <a:buSzTx/>
              <a:buNone/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2387600" y="38989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ortrait photo of a butterfly on a green leaf"/>
          <p:cNvSpPr/>
          <p:nvPr>
            <p:ph type="pic" idx="21"/>
          </p:nvPr>
        </p:nvSpPr>
        <p:spPr>
          <a:xfrm>
            <a:off x="9919689" y="3141992"/>
            <a:ext cx="16395701" cy="947671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2387600" y="3898900"/>
            <a:ext cx="10223500" cy="8039100"/>
          </a:xfrm>
          <a:prstGeom prst="rect">
            <a:avLst/>
          </a:prstGeom>
        </p:spPr>
        <p:txBody>
          <a:bodyPr/>
          <a:lstStyle>
            <a:lvl1pPr marL="673099" indent="-673099">
              <a:spcBef>
                <a:spcPts val="5300"/>
              </a:spcBef>
              <a:buSzPct val="50000"/>
              <a:buBlip>
                <a:blip r:embed="rId2"/>
              </a:buBlip>
              <a:defRPr sz="5000"/>
            </a:lvl1pPr>
            <a:lvl2pPr marL="13462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2pPr>
            <a:lvl3pPr marL="20193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3pPr>
            <a:lvl4pPr marL="26924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4pPr>
            <a:lvl5pPr marL="33655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Body Level One…"/>
          <p:cNvSpPr txBox="1"/>
          <p:nvPr>
            <p:ph type="body" sz="half" idx="1"/>
          </p:nvPr>
        </p:nvSpPr>
        <p:spPr>
          <a:xfrm>
            <a:off x="2387600" y="3898900"/>
            <a:ext cx="10223500" cy="8039100"/>
          </a:xfrm>
          <a:prstGeom prst="rect">
            <a:avLst/>
          </a:prstGeom>
        </p:spPr>
        <p:txBody>
          <a:bodyPr/>
          <a:lstStyle>
            <a:lvl1pPr marL="673099" indent="-673099">
              <a:spcBef>
                <a:spcPts val="5300"/>
              </a:spcBef>
              <a:buSzPct val="50000"/>
              <a:buBlip>
                <a:blip r:embed="rId2"/>
              </a:buBlip>
              <a:defRPr sz="5000"/>
            </a:lvl1pPr>
            <a:lvl2pPr marL="13462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2pPr>
            <a:lvl3pPr marL="20193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3pPr>
            <a:lvl4pPr marL="26924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4pPr>
            <a:lvl5pPr marL="33655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2387600" y="3898900"/>
            <a:ext cx="10223500" cy="8039100"/>
          </a:xfrm>
          <a:prstGeom prst="rect">
            <a:avLst/>
          </a:prstGeom>
        </p:spPr>
        <p:txBody>
          <a:bodyPr/>
          <a:lstStyle>
            <a:lvl1pPr marL="673099" indent="-673099">
              <a:spcBef>
                <a:spcPts val="5300"/>
              </a:spcBef>
              <a:buSzPct val="50000"/>
              <a:buBlip>
                <a:blip r:embed="rId2"/>
              </a:buBlip>
              <a:defRPr sz="5000"/>
            </a:lvl1pPr>
            <a:lvl2pPr marL="13462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2pPr>
            <a:lvl3pPr marL="20193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3pPr>
            <a:lvl4pPr marL="26924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4pPr>
            <a:lvl5pPr marL="3365500" indent="-673100">
              <a:spcBef>
                <a:spcPts val="5300"/>
              </a:spcBef>
              <a:buSzPct val="50000"/>
              <a:buBlip>
                <a:blip r:embed="rId2"/>
              </a:buBlip>
              <a:defRPr sz="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387600" y="1790700"/>
            <a:ext cx="196215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2387600" y="355600"/>
            <a:ext cx="19621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6985" y="13106400"/>
            <a:ext cx="461773" cy="431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solidFill>
                  <a:srgbClr val="86868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45A7DE"/>
          </a:solidFill>
          <a:uFillTx/>
          <a:latin typeface="+mn-lt"/>
          <a:ea typeface="+mn-ea"/>
          <a:cs typeface="+mn-cs"/>
          <a:sym typeface="Marker Felt"/>
        </a:defRPr>
      </a:lvl9pPr>
    </p:titleStyle>
    <p:bodyStyle>
      <a:lvl1pPr marL="889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1pPr>
      <a:lvl2pPr marL="1778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2pPr>
      <a:lvl3pPr marL="2667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3pPr>
      <a:lvl4pPr marL="3556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4pPr>
      <a:lvl5pPr marL="4445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5pPr>
      <a:lvl6pPr marL="5334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6pPr>
      <a:lvl7pPr marL="6223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7pPr>
      <a:lvl8pPr marL="7112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8pPr>
      <a:lvl9pPr marL="8001000" marR="0" indent="-889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47000"/>
        <a:buFontTx/>
        <a:buBlip>
          <a:blip r:embed="rId3"/>
        </a:buBlip>
        <a:tabLst/>
        <a:defRPr b="0" baseline="0" cap="none" i="0" spc="0" strike="noStrike" sz="6400" u="none">
          <a:solidFill>
            <a:srgbClr val="858585"/>
          </a:solidFill>
          <a:uFillTx/>
          <a:latin typeface="+mn-lt"/>
          <a:ea typeface="+mn-ea"/>
          <a:cs typeface="+mn-cs"/>
          <a:sym typeface="Marker Fel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Marker Fel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9910" y="3812325"/>
            <a:ext cx="9744180" cy="967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990" y="-52016"/>
            <a:ext cx="24419980" cy="14107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40652" y="-211173"/>
            <a:ext cx="25569527" cy="1442547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Axolotl"/>
          <p:cNvSpPr txBox="1"/>
          <p:nvPr>
            <p:ph type="ctrTitle"/>
          </p:nvPr>
        </p:nvSpPr>
        <p:spPr>
          <a:xfrm>
            <a:off x="-5278548" y="-467208"/>
            <a:ext cx="19621501" cy="3924301"/>
          </a:xfrm>
          <a:prstGeom prst="rect">
            <a:avLst/>
          </a:prstGeom>
        </p:spPr>
        <p:txBody>
          <a:bodyPr/>
          <a:lstStyle>
            <a:lvl1pPr>
              <a:defRPr sz="22400">
                <a:solidFill>
                  <a:schemeClr val="accent1"/>
                </a:solidFill>
              </a:defRPr>
            </a:lvl1pPr>
          </a:lstStyle>
          <a:p>
            <a:pPr/>
            <a:r>
              <a:t>Axolotl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' Axolotl est un amphibien c'est une espèce de salamandre aquatique"/>
          <p:cNvSpPr txBox="1"/>
          <p:nvPr/>
        </p:nvSpPr>
        <p:spPr>
          <a:xfrm>
            <a:off x="1271777" y="513852"/>
            <a:ext cx="2184044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L' Axolotl est un </a:t>
            </a:r>
            <a:r>
              <a:rPr>
                <a:solidFill>
                  <a:schemeClr val="accent1"/>
                </a:solidFill>
              </a:rPr>
              <a:t>amphibien </a:t>
            </a:r>
            <a:r>
              <a:t>c'est une espèce de </a:t>
            </a:r>
            <a:r>
              <a:rPr>
                <a:solidFill>
                  <a:schemeClr val="accent1"/>
                </a:solidFill>
              </a:rPr>
              <a:t>salamandre aquatique</a:t>
            </a:r>
          </a:p>
        </p:txBody>
      </p:sp>
      <p:sp>
        <p:nvSpPr>
          <p:cNvPr id="143" name="Au Mexique il est considéré comme un monstre de l'eau"/>
          <p:cNvSpPr txBox="1"/>
          <p:nvPr/>
        </p:nvSpPr>
        <p:spPr>
          <a:xfrm>
            <a:off x="3416351" y="11015113"/>
            <a:ext cx="1755129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Au </a:t>
            </a:r>
            <a:r>
              <a:rPr>
                <a:solidFill>
                  <a:schemeClr val="accent1"/>
                </a:solidFill>
              </a:rPr>
              <a:t>Mexique</a:t>
            </a:r>
            <a:r>
              <a:t> il est considéré comme un </a:t>
            </a:r>
            <a:r>
              <a:rPr>
                <a:solidFill>
                  <a:schemeClr val="accent1"/>
                </a:solidFill>
              </a:rPr>
              <a:t>monstre de l'eau</a:t>
            </a:r>
          </a:p>
        </p:txBody>
      </p:sp>
      <p:pic>
        <p:nvPicPr>
          <p:cNvPr id="14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5740" y="1852386"/>
            <a:ext cx="13732520" cy="881479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et comme une divinité par les Aztèques."/>
          <p:cNvSpPr txBox="1"/>
          <p:nvPr/>
        </p:nvSpPr>
        <p:spPr>
          <a:xfrm>
            <a:off x="5760059" y="12213713"/>
            <a:ext cx="1286388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et comme une divinité par les </a:t>
            </a:r>
            <a:r>
              <a:rPr u="sng"/>
              <a:t>Aztèques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ette petite bête mesure entre 15 et 30 cm"/>
          <p:cNvSpPr txBox="1"/>
          <p:nvPr/>
        </p:nvSpPr>
        <p:spPr>
          <a:xfrm>
            <a:off x="5100066" y="454524"/>
            <a:ext cx="1418386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Cette petite bête mesure </a:t>
            </a:r>
            <a:r>
              <a:rPr>
                <a:solidFill>
                  <a:schemeClr val="accent1"/>
                </a:solidFill>
              </a:rPr>
              <a:t>entre 15 et 30 cm</a:t>
            </a:r>
          </a:p>
        </p:txBody>
      </p:sp>
      <p:sp>
        <p:nvSpPr>
          <p:cNvPr id="148" name="Et pèse une centaine de grammes"/>
          <p:cNvSpPr txBox="1"/>
          <p:nvPr/>
        </p:nvSpPr>
        <p:spPr>
          <a:xfrm>
            <a:off x="6916267" y="12091368"/>
            <a:ext cx="105514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Et pèse </a:t>
            </a:r>
            <a:r>
              <a:rPr>
                <a:solidFill>
                  <a:schemeClr val="accent1"/>
                </a:solidFill>
              </a:rPr>
              <a:t>une centaine de grammes</a:t>
            </a:r>
          </a:p>
        </p:txBody>
      </p:sp>
      <p:grpSp>
        <p:nvGrpSpPr>
          <p:cNvPr id="151" name="Group"/>
          <p:cNvGrpSpPr/>
          <p:nvPr/>
        </p:nvGrpSpPr>
        <p:grpSpPr>
          <a:xfrm>
            <a:off x="4437367" y="1875367"/>
            <a:ext cx="15504982" cy="9965266"/>
            <a:chOff x="0" y="0"/>
            <a:chExt cx="15504980" cy="9965264"/>
          </a:xfrm>
        </p:grpSpPr>
        <p:pic>
          <p:nvPicPr>
            <p:cNvPr id="14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5185" t="20018" r="26448" b="13313"/>
            <a:stretch>
              <a:fillRect/>
            </a:stretch>
          </p:blipFill>
          <p:spPr>
            <a:xfrm>
              <a:off x="0" y="3042"/>
              <a:ext cx="15504981" cy="99622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85790" y="0"/>
              <a:ext cx="6715974" cy="503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"/>
          <p:cNvGrpSpPr/>
          <p:nvPr/>
        </p:nvGrpSpPr>
        <p:grpSpPr>
          <a:xfrm>
            <a:off x="532193" y="1768565"/>
            <a:ext cx="18909634" cy="11402391"/>
            <a:chOff x="0" y="0"/>
            <a:chExt cx="18909633" cy="11402389"/>
          </a:xfrm>
        </p:grpSpPr>
        <p:grpSp>
          <p:nvGrpSpPr>
            <p:cNvPr id="156" name="Group"/>
            <p:cNvGrpSpPr/>
            <p:nvPr/>
          </p:nvGrpSpPr>
          <p:grpSpPr>
            <a:xfrm>
              <a:off x="0" y="0"/>
              <a:ext cx="16556001" cy="11143913"/>
              <a:chOff x="0" y="0"/>
              <a:chExt cx="16556001" cy="11143912"/>
            </a:xfrm>
          </p:grpSpPr>
          <p:pic>
            <p:nvPicPr>
              <p:cNvPr id="153" name="pasted-movie.png" descr="pasted-movi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7433" t="22519" r="48563" b="32816"/>
              <a:stretch>
                <a:fillRect/>
              </a:stretch>
            </p:blipFill>
            <p:spPr>
              <a:xfrm>
                <a:off x="0" y="0"/>
                <a:ext cx="16540865" cy="111438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4" name="pasted-movie.png" descr="pasted-movi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0969" t="8140" r="20969" b="69731"/>
              <a:stretch>
                <a:fillRect/>
              </a:stretch>
            </p:blipFill>
            <p:spPr>
              <a:xfrm>
                <a:off x="11226274" y="-1"/>
                <a:ext cx="5329728" cy="42472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" name="pasted-movie.png" descr="pasted-movi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17315" t="54034" r="10335" b="1242"/>
              <a:stretch>
                <a:fillRect/>
              </a:stretch>
            </p:blipFill>
            <p:spPr>
              <a:xfrm>
                <a:off x="11226274" y="4255289"/>
                <a:ext cx="5329728" cy="68886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7" name="Oval"/>
            <p:cNvSpPr/>
            <p:nvPr/>
          </p:nvSpPr>
          <p:spPr>
            <a:xfrm>
              <a:off x="11550981" y="7929480"/>
              <a:ext cx="4088887" cy="2381938"/>
            </a:xfrm>
            <a:prstGeom prst="ellipse">
              <a:avLst/>
            </a:prstGeom>
            <a:noFill/>
            <a:ln w="114300" cap="flat">
              <a:solidFill>
                <a:srgbClr val="DC2C3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50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58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186205" y="8920104"/>
              <a:ext cx="3723430" cy="2482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Il est endémique…"/>
          <p:cNvSpPr txBox="1"/>
          <p:nvPr/>
        </p:nvSpPr>
        <p:spPr>
          <a:xfrm>
            <a:off x="17807802" y="3460750"/>
            <a:ext cx="6127403" cy="679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Il est </a:t>
            </a:r>
            <a:r>
              <a:rPr>
                <a:solidFill>
                  <a:schemeClr val="accent1"/>
                </a:solidFill>
              </a:rPr>
              <a:t>endémique</a:t>
            </a:r>
          </a:p>
          <a:p>
            <a:pPr/>
            <a:r>
              <a:t>de la région des lacs</a:t>
            </a:r>
          </a:p>
          <a:p>
            <a:pPr/>
            <a:r>
              <a:rPr>
                <a:solidFill>
                  <a:schemeClr val="accent1"/>
                </a:solidFill>
              </a:rPr>
              <a:t>Xochimilco</a:t>
            </a:r>
            <a:r>
              <a:t> et</a:t>
            </a:r>
          </a:p>
          <a:p>
            <a:pPr>
              <a:defRPr>
                <a:solidFill>
                  <a:schemeClr val="accent1"/>
                </a:solidFill>
              </a:defRPr>
            </a:pPr>
            <a:r>
              <a:t>Chalco</a:t>
            </a:r>
          </a:p>
        </p:txBody>
      </p:sp>
      <p:sp>
        <p:nvSpPr>
          <p:cNvPr id="161" name="L' Axolotl vit au Mexique dans des lacs d'altitude"/>
          <p:cNvSpPr txBox="1"/>
          <p:nvPr/>
        </p:nvSpPr>
        <p:spPr>
          <a:xfrm>
            <a:off x="4383583" y="513852"/>
            <a:ext cx="1561683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L' Axolotl vit au </a:t>
            </a:r>
            <a:r>
              <a:rPr>
                <a:solidFill>
                  <a:schemeClr val="accent1"/>
                </a:solidFill>
              </a:rPr>
              <a:t>Mexique </a:t>
            </a:r>
            <a:r>
              <a:t>dans des lacs d'altitude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' Axolotl se nourrit principalement"/>
          <p:cNvSpPr txBox="1"/>
          <p:nvPr/>
        </p:nvSpPr>
        <p:spPr>
          <a:xfrm>
            <a:off x="6406235" y="533628"/>
            <a:ext cx="1157153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L' Axolotl se nourrit principalement</a:t>
            </a:r>
          </a:p>
        </p:txBody>
      </p:sp>
      <p:sp>
        <p:nvSpPr>
          <p:cNvPr id="164" name="- De vers"/>
          <p:cNvSpPr txBox="1"/>
          <p:nvPr/>
        </p:nvSpPr>
        <p:spPr>
          <a:xfrm>
            <a:off x="560836" y="3467100"/>
            <a:ext cx="285181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De </a:t>
            </a:r>
            <a:r>
              <a:rPr>
                <a:solidFill>
                  <a:schemeClr val="accent1"/>
                </a:solidFill>
              </a:rPr>
              <a:t>vers</a:t>
            </a:r>
          </a:p>
        </p:txBody>
      </p:sp>
      <p:sp>
        <p:nvSpPr>
          <p:cNvPr id="165" name="- D'insectes"/>
          <p:cNvSpPr txBox="1"/>
          <p:nvPr/>
        </p:nvSpPr>
        <p:spPr>
          <a:xfrm>
            <a:off x="560836" y="4638855"/>
            <a:ext cx="387431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D'</a:t>
            </a:r>
            <a:r>
              <a:rPr>
                <a:solidFill>
                  <a:schemeClr val="accent1"/>
                </a:solidFill>
              </a:rPr>
              <a:t>insectes</a:t>
            </a:r>
          </a:p>
        </p:txBody>
      </p:sp>
      <p:sp>
        <p:nvSpPr>
          <p:cNvPr id="166" name="- De petits poissons"/>
          <p:cNvSpPr txBox="1"/>
          <p:nvPr/>
        </p:nvSpPr>
        <p:spPr>
          <a:xfrm>
            <a:off x="560836" y="5810611"/>
            <a:ext cx="638342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De petits </a:t>
            </a:r>
            <a:r>
              <a:rPr>
                <a:solidFill>
                  <a:schemeClr val="accent1"/>
                </a:solidFill>
              </a:rPr>
              <a:t>poissons</a:t>
            </a:r>
          </a:p>
        </p:txBody>
      </p:sp>
      <p:sp>
        <p:nvSpPr>
          <p:cNvPr id="167" name="- D'autres amphibiens"/>
          <p:cNvSpPr txBox="1"/>
          <p:nvPr/>
        </p:nvSpPr>
        <p:spPr>
          <a:xfrm>
            <a:off x="560836" y="7191555"/>
            <a:ext cx="707430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D'autres </a:t>
            </a:r>
            <a:r>
              <a:rPr>
                <a:solidFill>
                  <a:schemeClr val="accent1"/>
                </a:solidFill>
              </a:rPr>
              <a:t>amphibiens</a:t>
            </a:r>
          </a:p>
        </p:txBody>
      </p:sp>
      <p:sp>
        <p:nvSpPr>
          <p:cNvPr id="168" name="- Et même d'Axolotl !"/>
          <p:cNvSpPr txBox="1"/>
          <p:nvPr/>
        </p:nvSpPr>
        <p:spPr>
          <a:xfrm>
            <a:off x="560836" y="8572500"/>
            <a:ext cx="656712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Et même d'</a:t>
            </a:r>
            <a:r>
              <a:rPr>
                <a:solidFill>
                  <a:schemeClr val="accent1"/>
                </a:solidFill>
              </a:rPr>
              <a:t>Axolotl !</a:t>
            </a:r>
          </a:p>
        </p:txBody>
      </p:sp>
      <p:pic>
        <p:nvPicPr>
          <p:cNvPr id="16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0574" y="2286000"/>
            <a:ext cx="16256001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' Axolotl peut vivre de 10 à 15 ans"/>
          <p:cNvSpPr txBox="1"/>
          <p:nvPr/>
        </p:nvSpPr>
        <p:spPr>
          <a:xfrm>
            <a:off x="6406235" y="533628"/>
            <a:ext cx="1155527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L' Axolotl peut vivre de </a:t>
            </a:r>
            <a:r>
              <a:rPr>
                <a:solidFill>
                  <a:schemeClr val="accent1"/>
                </a:solidFill>
              </a:rPr>
              <a:t>10 à 15 ans</a:t>
            </a:r>
          </a:p>
        </p:txBody>
      </p:sp>
      <p:sp>
        <p:nvSpPr>
          <p:cNvPr id="172" name="- il ne développe pas de cancer"/>
          <p:cNvSpPr txBox="1"/>
          <p:nvPr/>
        </p:nvSpPr>
        <p:spPr>
          <a:xfrm>
            <a:off x="1055025" y="8720109"/>
            <a:ext cx="965007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il ne développe </a:t>
            </a:r>
            <a:r>
              <a:rPr>
                <a:solidFill>
                  <a:schemeClr val="accent1"/>
                </a:solidFill>
              </a:rPr>
              <a:t>pas de cancer</a:t>
            </a:r>
          </a:p>
        </p:txBody>
      </p:sp>
      <p:sp>
        <p:nvSpPr>
          <p:cNvPr id="173" name="L' Axolotle a des Super pouvoirs :"/>
          <p:cNvSpPr txBox="1"/>
          <p:nvPr/>
        </p:nvSpPr>
        <p:spPr>
          <a:xfrm>
            <a:off x="568964" y="3722842"/>
            <a:ext cx="105092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L' Axolotle a des </a:t>
            </a:r>
            <a:r>
              <a:rPr>
                <a:solidFill>
                  <a:schemeClr val="accent1"/>
                </a:solidFill>
              </a:rPr>
              <a:t>Super pouvoirs</a:t>
            </a:r>
            <a:r>
              <a:t> :</a:t>
            </a:r>
          </a:p>
        </p:txBody>
      </p:sp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7351" y="2911628"/>
            <a:ext cx="11839114" cy="78927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1033744" y="5666071"/>
            <a:ext cx="8981136" cy="2346646"/>
            <a:chOff x="0" y="0"/>
            <a:chExt cx="8981135" cy="2346645"/>
          </a:xfrm>
        </p:grpSpPr>
        <p:sp>
          <p:nvSpPr>
            <p:cNvPr id="175" name="- il peut régénérer n'importe"/>
            <p:cNvSpPr txBox="1"/>
            <p:nvPr/>
          </p:nvSpPr>
          <p:spPr>
            <a:xfrm>
              <a:off x="0" y="0"/>
              <a:ext cx="8981136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- il peut </a:t>
              </a:r>
              <a:r>
                <a:rPr>
                  <a:solidFill>
                    <a:schemeClr val="accent1"/>
                  </a:solidFill>
                </a:rPr>
                <a:t>régénérer</a:t>
              </a:r>
              <a:r>
                <a:t> n'importe</a:t>
              </a:r>
            </a:p>
          </p:txBody>
        </p:sp>
        <p:sp>
          <p:nvSpPr>
            <p:cNvPr id="176" name="quelle partie de son corps"/>
            <p:cNvSpPr txBox="1"/>
            <p:nvPr/>
          </p:nvSpPr>
          <p:spPr>
            <a:xfrm>
              <a:off x="467914" y="1356045"/>
              <a:ext cx="8189469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quelle partie de son corps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' Axolotl est le principal prédateur de son habitat mais"/>
          <p:cNvSpPr txBox="1"/>
          <p:nvPr/>
        </p:nvSpPr>
        <p:spPr>
          <a:xfrm>
            <a:off x="3261106" y="573181"/>
            <a:ext cx="1786178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L' Axolotl est le </a:t>
            </a:r>
            <a:r>
              <a:rPr>
                <a:solidFill>
                  <a:schemeClr val="accent1"/>
                </a:solidFill>
              </a:rPr>
              <a:t>principal prédateur</a:t>
            </a:r>
            <a:r>
              <a:t> de son habitat </a:t>
            </a:r>
            <a:r>
              <a:rPr>
                <a:solidFill>
                  <a:schemeClr val="accent1"/>
                </a:solidFill>
              </a:rPr>
              <a:t>mais</a:t>
            </a:r>
          </a:p>
        </p:txBody>
      </p:sp>
      <p:sp>
        <p:nvSpPr>
          <p:cNvPr id="180" name="il est lui-même la proie"/>
          <p:cNvSpPr txBox="1"/>
          <p:nvPr/>
        </p:nvSpPr>
        <p:spPr>
          <a:xfrm>
            <a:off x="8306968" y="1847198"/>
            <a:ext cx="724987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il est lui-même la </a:t>
            </a:r>
            <a:r>
              <a:rPr>
                <a:solidFill>
                  <a:schemeClr val="accent1"/>
                </a:solidFill>
              </a:rPr>
              <a:t>proie</a:t>
            </a:r>
          </a:p>
        </p:txBody>
      </p:sp>
      <p:pic>
        <p:nvPicPr>
          <p:cNvPr id="18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116" y="3211958"/>
            <a:ext cx="11350281" cy="7547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0" t="0" r="1051" b="0"/>
          <a:stretch>
            <a:fillRect/>
          </a:stretch>
        </p:blipFill>
        <p:spPr>
          <a:xfrm>
            <a:off x="13415148" y="4247351"/>
            <a:ext cx="9672422" cy="651235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s Cigognes et Hérons"/>
          <p:cNvSpPr txBox="1"/>
          <p:nvPr/>
        </p:nvSpPr>
        <p:spPr>
          <a:xfrm>
            <a:off x="2516927" y="11251736"/>
            <a:ext cx="735065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des </a:t>
            </a:r>
            <a:r>
              <a:rPr>
                <a:solidFill>
                  <a:schemeClr val="accent1"/>
                </a:solidFill>
              </a:rPr>
              <a:t>Cigognes</a:t>
            </a:r>
            <a:r>
              <a:t> et </a:t>
            </a:r>
            <a:r>
              <a:rPr>
                <a:solidFill>
                  <a:schemeClr val="accent1"/>
                </a:solidFill>
              </a:rPr>
              <a:t>Hérons</a:t>
            </a:r>
          </a:p>
        </p:txBody>
      </p:sp>
      <p:sp>
        <p:nvSpPr>
          <p:cNvPr id="184" name="des Carpes et Tilapias"/>
          <p:cNvSpPr txBox="1"/>
          <p:nvPr/>
        </p:nvSpPr>
        <p:spPr>
          <a:xfrm>
            <a:off x="14703214" y="11251736"/>
            <a:ext cx="709625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des </a:t>
            </a:r>
            <a:r>
              <a:rPr>
                <a:solidFill>
                  <a:schemeClr val="accent1"/>
                </a:solidFill>
              </a:rPr>
              <a:t>Carpes</a:t>
            </a:r>
            <a:r>
              <a:t> et </a:t>
            </a:r>
            <a:r>
              <a:rPr>
                <a:solidFill>
                  <a:schemeClr val="accent1"/>
                </a:solidFill>
              </a:rPr>
              <a:t>Tilapias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l est menacé d'extinction."/>
          <p:cNvSpPr txBox="1"/>
          <p:nvPr/>
        </p:nvSpPr>
        <p:spPr>
          <a:xfrm>
            <a:off x="8006439" y="502419"/>
            <a:ext cx="855522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Il est </a:t>
            </a:r>
            <a:r>
              <a:rPr>
                <a:solidFill>
                  <a:schemeClr val="accent1"/>
                </a:solidFill>
              </a:rPr>
              <a:t>menacé d'extinction</a:t>
            </a:r>
            <a:r>
              <a:t>.</a:t>
            </a:r>
          </a:p>
        </p:txBody>
      </p:sp>
      <p:grpSp>
        <p:nvGrpSpPr>
          <p:cNvPr id="192" name="Group"/>
          <p:cNvGrpSpPr/>
          <p:nvPr/>
        </p:nvGrpSpPr>
        <p:grpSpPr>
          <a:xfrm>
            <a:off x="539817" y="2847620"/>
            <a:ext cx="23304366" cy="4074181"/>
            <a:chOff x="-13401" y="0"/>
            <a:chExt cx="23304364" cy="4074179"/>
          </a:xfrm>
        </p:grpSpPr>
        <p:pic>
          <p:nvPicPr>
            <p:cNvPr id="18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23290963" cy="4074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8" name="Sur la liste rouge de l'UICN  il est classé :"/>
            <p:cNvSpPr txBox="1"/>
            <p:nvPr/>
          </p:nvSpPr>
          <p:spPr>
            <a:xfrm>
              <a:off x="49016" y="63409"/>
              <a:ext cx="12945975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Sur la </a:t>
              </a:r>
              <a:r>
                <a:rPr>
                  <a:solidFill>
                    <a:srgbClr val="DB4132"/>
                  </a:solidFill>
                </a:rPr>
                <a:t>liste rouge</a:t>
              </a:r>
              <a:r>
                <a:t> de l'UICN  il est classé :</a:t>
              </a:r>
            </a:p>
          </p:txBody>
        </p:sp>
        <p:sp>
          <p:nvSpPr>
            <p:cNvPr id="189" name="*"/>
            <p:cNvSpPr txBox="1"/>
            <p:nvPr/>
          </p:nvSpPr>
          <p:spPr>
            <a:xfrm>
              <a:off x="8462226" y="66669"/>
              <a:ext cx="26784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pPr/>
              <a:r>
                <a:t>*</a:t>
              </a:r>
            </a:p>
          </p:txBody>
        </p:sp>
        <p:sp>
          <p:nvSpPr>
            <p:cNvPr id="190" name="Union Internationale pour la Conservation de la Nature"/>
            <p:cNvSpPr txBox="1"/>
            <p:nvPr/>
          </p:nvSpPr>
          <p:spPr>
            <a:xfrm>
              <a:off x="182672" y="3538996"/>
              <a:ext cx="7970572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pPr/>
              <a:r>
                <a:t>Union Internationale pour la Conservation de la Nature</a:t>
              </a:r>
            </a:p>
          </p:txBody>
        </p:sp>
        <p:sp>
          <p:nvSpPr>
            <p:cNvPr id="191" name="*"/>
            <p:cNvSpPr txBox="1"/>
            <p:nvPr/>
          </p:nvSpPr>
          <p:spPr>
            <a:xfrm>
              <a:off x="-13402" y="3476511"/>
              <a:ext cx="26784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/>
              </a:lvl1pPr>
            </a:lstStyle>
            <a:p>
              <a:pPr/>
              <a:r>
                <a:t>*</a:t>
              </a:r>
            </a:p>
          </p:txBody>
        </p:sp>
      </p:grpSp>
      <p:sp>
        <p:nvSpPr>
          <p:cNvPr id="193" name="Ses principales menaces sont :"/>
          <p:cNvSpPr txBox="1"/>
          <p:nvPr/>
        </p:nvSpPr>
        <p:spPr>
          <a:xfrm>
            <a:off x="2578431" y="8276401"/>
            <a:ext cx="10009328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Ses principales menaces sont :</a:t>
            </a:r>
          </a:p>
        </p:txBody>
      </p:sp>
      <p:sp>
        <p:nvSpPr>
          <p:cNvPr id="194" name="- l'introduction de poissons voraces pour la pêche"/>
          <p:cNvSpPr txBox="1"/>
          <p:nvPr/>
        </p:nvSpPr>
        <p:spPr>
          <a:xfrm>
            <a:off x="3318492" y="9870107"/>
            <a:ext cx="1590456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l'introduction de </a:t>
            </a:r>
            <a:r>
              <a:rPr>
                <a:solidFill>
                  <a:schemeClr val="accent1"/>
                </a:solidFill>
              </a:rPr>
              <a:t>poissons voraces pour la pêche</a:t>
            </a:r>
          </a:p>
        </p:txBody>
      </p:sp>
      <p:sp>
        <p:nvSpPr>
          <p:cNvPr id="195" name="- la pollution des eaux"/>
          <p:cNvSpPr txBox="1"/>
          <p:nvPr/>
        </p:nvSpPr>
        <p:spPr>
          <a:xfrm>
            <a:off x="3331192" y="11341886"/>
            <a:ext cx="713933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la </a:t>
            </a:r>
            <a:r>
              <a:rPr>
                <a:solidFill>
                  <a:schemeClr val="accent1"/>
                </a:solidFill>
              </a:rPr>
              <a:t>pollution des eaux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l existe des programmes de conservation."/>
          <p:cNvSpPr txBox="1"/>
          <p:nvPr/>
        </p:nvSpPr>
        <p:spPr>
          <a:xfrm>
            <a:off x="5375199" y="502419"/>
            <a:ext cx="13633603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Il existe des </a:t>
            </a:r>
            <a:r>
              <a:rPr>
                <a:solidFill>
                  <a:schemeClr val="accent1"/>
                </a:solidFill>
              </a:rPr>
              <a:t>programmes de conservation</a:t>
            </a:r>
            <a:r>
              <a:t>.</a:t>
            </a:r>
          </a:p>
        </p:txBody>
      </p:sp>
      <p:pic>
        <p:nvPicPr>
          <p:cNvPr id="19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647" y="2091751"/>
            <a:ext cx="13303306" cy="884669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a protection se fait par :"/>
          <p:cNvSpPr txBox="1"/>
          <p:nvPr/>
        </p:nvSpPr>
        <p:spPr>
          <a:xfrm>
            <a:off x="14992553" y="3157386"/>
            <a:ext cx="855604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Sa protection se fait par :</a:t>
            </a:r>
          </a:p>
        </p:txBody>
      </p:sp>
      <p:sp>
        <p:nvSpPr>
          <p:cNvPr id="200" name="- l'éducation des habitants"/>
          <p:cNvSpPr txBox="1"/>
          <p:nvPr/>
        </p:nvSpPr>
        <p:spPr>
          <a:xfrm>
            <a:off x="14954474" y="5024688"/>
            <a:ext cx="870803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- l'</a:t>
            </a:r>
            <a:r>
              <a:rPr>
                <a:solidFill>
                  <a:schemeClr val="accent1"/>
                </a:solidFill>
              </a:rPr>
              <a:t>éducation</a:t>
            </a:r>
            <a:r>
              <a:t> des habitants</a:t>
            </a:r>
          </a:p>
        </p:txBody>
      </p:sp>
      <p:grpSp>
        <p:nvGrpSpPr>
          <p:cNvPr id="203" name="Group"/>
          <p:cNvGrpSpPr/>
          <p:nvPr/>
        </p:nvGrpSpPr>
        <p:grpSpPr>
          <a:xfrm>
            <a:off x="14916556" y="6891990"/>
            <a:ext cx="8952688" cy="2310598"/>
            <a:chOff x="0" y="0"/>
            <a:chExt cx="8952686" cy="2310596"/>
          </a:xfrm>
        </p:grpSpPr>
        <p:sp>
          <p:nvSpPr>
            <p:cNvPr id="201" name="- la création de sanctuaires"/>
            <p:cNvSpPr txBox="1"/>
            <p:nvPr/>
          </p:nvSpPr>
          <p:spPr>
            <a:xfrm>
              <a:off x="0" y="0"/>
              <a:ext cx="8952688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- la création de </a:t>
              </a:r>
              <a:r>
                <a:rPr>
                  <a:solidFill>
                    <a:schemeClr val="accent1"/>
                  </a:solidFill>
                </a:rPr>
                <a:t>sanctuaires</a:t>
              </a:r>
            </a:p>
          </p:txBody>
        </p:sp>
        <p:sp>
          <p:nvSpPr>
            <p:cNvPr id="202" name="(des zones protégées)"/>
            <p:cNvSpPr txBox="1"/>
            <p:nvPr/>
          </p:nvSpPr>
          <p:spPr>
            <a:xfrm>
              <a:off x="435075" y="1319996"/>
              <a:ext cx="6880048" cy="990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(des zones protégées)</a:t>
              </a:r>
            </a:p>
          </p:txBody>
        </p:sp>
      </p:grpSp>
      <p:sp>
        <p:nvSpPr>
          <p:cNvPr id="204" name="Le but est d'augmenter la population d'Axolotl."/>
          <p:cNvSpPr txBox="1"/>
          <p:nvPr/>
        </p:nvSpPr>
        <p:spPr>
          <a:xfrm>
            <a:off x="4724958" y="11537180"/>
            <a:ext cx="1493408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 but est d'augmenter la </a:t>
            </a:r>
            <a:r>
              <a:rPr>
                <a:solidFill>
                  <a:schemeClr val="accent1"/>
                </a:solidFill>
              </a:rPr>
              <a:t>population</a:t>
            </a:r>
            <a:r>
              <a:t> d'Axolotl.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850048"/>
      </a:dk1>
      <a:lt1>
        <a:srgbClr val="858585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phPaper">
  <a:themeElements>
    <a:clrScheme name="GraphPaper">
      <a:dk1>
        <a:srgbClr val="000000"/>
      </a:dk1>
      <a:lt1>
        <a:srgbClr val="FFFFFF"/>
      </a:lt1>
      <a:dk2>
        <a:srgbClr val="5A554C"/>
      </a:dk2>
      <a:lt2>
        <a:srgbClr val="D8D7D7"/>
      </a:lt2>
      <a:accent1>
        <a:srgbClr val="3E93D7"/>
      </a:accent1>
      <a:accent2>
        <a:srgbClr val="67AB3C"/>
      </a:accent2>
      <a:accent3>
        <a:srgbClr val="D5A530"/>
      </a:accent3>
      <a:accent4>
        <a:srgbClr val="E17B2E"/>
      </a:accent4>
      <a:accent5>
        <a:srgbClr val="CC487C"/>
      </a:accent5>
      <a:accent6>
        <a:srgbClr val="4D45AC"/>
      </a:accent6>
      <a:hlink>
        <a:srgbClr val="0000FF"/>
      </a:hlink>
      <a:folHlink>
        <a:srgbClr val="FF00FF"/>
      </a:folHlink>
    </a:clrScheme>
    <a:fontScheme name="GraphPaper">
      <a:majorFont>
        <a:latin typeface="Marker Felt"/>
        <a:ea typeface="Marker Felt"/>
        <a:cs typeface="Marker Felt"/>
      </a:majorFont>
      <a:minorFont>
        <a:latin typeface="Marker Felt"/>
        <a:ea typeface="Marker Felt"/>
        <a:cs typeface="Marker Felt"/>
      </a:minorFont>
    </a:fontScheme>
    <a:fmtScheme name="GraphPap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313507"/>
            <a:satOff val="34334"/>
            <a:lumOff val="-8266"/>
            <a:alpha val="62000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5B1D4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400" u="none" kumimoji="0" normalizeH="0">
            <a:ln>
              <a:noFill/>
            </a:ln>
            <a:solidFill>
              <a:srgbClr val="858585"/>
            </a:solidFill>
            <a:effectLst/>
            <a:uFillTx/>
            <a:latin typeface="+mn-lt"/>
            <a:ea typeface="+mn-ea"/>
            <a:cs typeface="+mn-cs"/>
            <a:sym typeface="Marker Fel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